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6" d="100"/>
          <a:sy n="96" d="100"/>
        </p:scale>
        <p:origin x="105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907FBE-696E-404B-A415-9D5C307E635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153739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07FBE-696E-404B-A415-9D5C307E635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372200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07FBE-696E-404B-A415-9D5C307E635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204606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907FBE-696E-404B-A415-9D5C307E635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270142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907FBE-696E-404B-A415-9D5C307E635E}"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136295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907FBE-696E-404B-A415-9D5C307E635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30495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907FBE-696E-404B-A415-9D5C307E635E}"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1800746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907FBE-696E-404B-A415-9D5C307E635E}"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377063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07FBE-696E-404B-A415-9D5C307E635E}"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3488266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07FBE-696E-404B-A415-9D5C307E635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345612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07FBE-696E-404B-A415-9D5C307E635E}"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435C-E86F-4D7C-B230-C9FFE8FBFA9F}" type="slidenum">
              <a:rPr lang="en-US" smtClean="0"/>
              <a:t>‹#›</a:t>
            </a:fld>
            <a:endParaRPr lang="en-US"/>
          </a:p>
        </p:txBody>
      </p:sp>
    </p:spTree>
    <p:extLst>
      <p:ext uri="{BB962C8B-B14F-4D97-AF65-F5344CB8AC3E}">
        <p14:creationId xmlns:p14="http://schemas.microsoft.com/office/powerpoint/2010/main" val="116541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07FBE-696E-404B-A415-9D5C307E635E}" type="datetimeFigureOut">
              <a:rPr lang="en-US" smtClean="0"/>
              <a:t>4/1/2015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0435C-E86F-4D7C-B230-C9FFE8FBFA9F}" type="slidenum">
              <a:rPr lang="en-US" smtClean="0"/>
              <a:t>‹#›</a:t>
            </a:fld>
            <a:endParaRPr lang="en-US"/>
          </a:p>
        </p:txBody>
      </p:sp>
    </p:spTree>
    <p:extLst>
      <p:ext uri="{BB962C8B-B14F-4D97-AF65-F5344CB8AC3E}">
        <p14:creationId xmlns:p14="http://schemas.microsoft.com/office/powerpoint/2010/main" val="233779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5400" b="1" dirty="0" smtClean="0"/>
              <a:t>Gerhana Penuh Bulan</a:t>
            </a:r>
            <a:br>
              <a:rPr lang="de-DE" sz="5400" b="1" dirty="0" smtClean="0"/>
            </a:br>
            <a:r>
              <a:rPr lang="de-DE" sz="5400" b="1" i="1" dirty="0" smtClean="0"/>
              <a:t>Total Lunar Eclipse</a:t>
            </a:r>
            <a:r>
              <a:rPr lang="de-DE" sz="5400" b="1" dirty="0" smtClean="0"/>
              <a:t/>
            </a:r>
            <a:br>
              <a:rPr lang="de-DE" sz="5400" b="1" dirty="0" smtClean="0"/>
            </a:br>
            <a:r>
              <a:rPr lang="de-DE" sz="5400" b="1" dirty="0" smtClean="0"/>
              <a:t>April 04, 2015</a:t>
            </a:r>
            <a:endParaRPr lang="en-US" sz="5400" b="1" dirty="0"/>
          </a:p>
        </p:txBody>
      </p:sp>
      <p:sp>
        <p:nvSpPr>
          <p:cNvPr id="3" name="Subtitle 2"/>
          <p:cNvSpPr>
            <a:spLocks noGrp="1"/>
          </p:cNvSpPr>
          <p:nvPr>
            <p:ph type="subTitle" idx="1"/>
          </p:nvPr>
        </p:nvSpPr>
        <p:spPr>
          <a:xfrm>
            <a:off x="1143000" y="3888188"/>
            <a:ext cx="6858000" cy="2051436"/>
          </a:xfrm>
        </p:spPr>
        <p:txBody>
          <a:bodyPr>
            <a:normAutofit/>
          </a:bodyPr>
          <a:lstStyle/>
          <a:p>
            <a:r>
              <a:rPr lang="de-DE" sz="2000" dirty="0" smtClean="0"/>
              <a:t>Oleh Persatuan Astronomi Negara Brunei Darussalam</a:t>
            </a:r>
          </a:p>
          <a:p>
            <a:r>
              <a:rPr lang="de-DE" sz="2000" i="1" dirty="0" smtClean="0"/>
              <a:t>By The Astronomical Society of Brunei Darussalam</a:t>
            </a:r>
          </a:p>
          <a:p>
            <a:r>
              <a:rPr lang="de-DE" sz="2000" i="1" dirty="0" smtClean="0"/>
              <a:t>www.bruneiastronomy.org</a:t>
            </a:r>
          </a:p>
          <a:p>
            <a:r>
              <a:rPr lang="de-DE" sz="2000" i="1" dirty="0" smtClean="0"/>
              <a:t>pabd@bruneiastronomy.org</a:t>
            </a:r>
          </a:p>
          <a:p>
            <a:endParaRPr lang="en-US" i="1" dirty="0"/>
          </a:p>
        </p:txBody>
      </p:sp>
    </p:spTree>
    <p:extLst>
      <p:ext uri="{BB962C8B-B14F-4D97-AF65-F5344CB8AC3E}">
        <p14:creationId xmlns:p14="http://schemas.microsoft.com/office/powerpoint/2010/main" val="34954126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2498"/>
          </a:xfrm>
        </p:spPr>
        <p:txBody>
          <a:bodyPr>
            <a:normAutofit/>
          </a:bodyPr>
          <a:lstStyle/>
          <a:p>
            <a:r>
              <a:rPr lang="de-DE" sz="2800" b="1" dirty="0"/>
              <a:t>Cerapan Gerhana Penuh Bulan </a:t>
            </a:r>
            <a:r>
              <a:rPr lang="de-DE" sz="2800" b="1" dirty="0" smtClean="0"/>
              <a:t>/ </a:t>
            </a:r>
            <a:r>
              <a:rPr lang="de-DE" sz="2800" b="1" i="1" dirty="0" smtClean="0"/>
              <a:t>Total </a:t>
            </a:r>
            <a:r>
              <a:rPr lang="de-DE" sz="2800" b="1" i="1" dirty="0"/>
              <a:t>Lunar Eclipse Observation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8758"/>
            <a:ext cx="9144000" cy="5066971"/>
          </a:xfrm>
          <a:prstGeom prst="rect">
            <a:avLst/>
          </a:prstGeom>
        </p:spPr>
      </p:pic>
    </p:spTree>
    <p:extLst>
      <p:ext uri="{BB962C8B-B14F-4D97-AF65-F5344CB8AC3E}">
        <p14:creationId xmlns:p14="http://schemas.microsoft.com/office/powerpoint/2010/main" val="2091318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t>Kandungan / Contents</a:t>
            </a:r>
            <a:endParaRPr lang="en-US" b="1" dirty="0"/>
          </a:p>
        </p:txBody>
      </p:sp>
      <p:sp>
        <p:nvSpPr>
          <p:cNvPr id="3" name="Content Placeholder 2"/>
          <p:cNvSpPr>
            <a:spLocks noGrp="1"/>
          </p:cNvSpPr>
          <p:nvPr>
            <p:ph idx="1"/>
          </p:nvPr>
        </p:nvSpPr>
        <p:spPr/>
        <p:txBody>
          <a:bodyPr/>
          <a:lstStyle/>
          <a:p>
            <a:r>
              <a:rPr lang="de-DE" dirty="0" smtClean="0"/>
              <a:t>Fenomena Gerhana Bulan / </a:t>
            </a:r>
            <a:r>
              <a:rPr lang="de-DE" i="1" dirty="0" smtClean="0"/>
              <a:t>Lunar Eclipse Phenomenon</a:t>
            </a:r>
          </a:p>
          <a:p>
            <a:r>
              <a:rPr lang="de-DE" dirty="0" smtClean="0"/>
              <a:t>Kenampakan Gerhana / </a:t>
            </a:r>
            <a:r>
              <a:rPr lang="de-DE" i="1" dirty="0" smtClean="0"/>
              <a:t>Eclipse Visibility</a:t>
            </a:r>
          </a:p>
          <a:p>
            <a:r>
              <a:rPr lang="de-DE" dirty="0" smtClean="0"/>
              <a:t>Masa Rasmi Gerhana / </a:t>
            </a:r>
            <a:r>
              <a:rPr lang="de-DE" i="1" dirty="0" smtClean="0"/>
              <a:t>Eclipse Official Timing</a:t>
            </a:r>
          </a:p>
          <a:p>
            <a:r>
              <a:rPr lang="de-DE" dirty="0" smtClean="0"/>
              <a:t>Kekerapan Gerhana Bulan / </a:t>
            </a:r>
            <a:r>
              <a:rPr lang="de-DE" i="1" dirty="0" smtClean="0"/>
              <a:t>Frequency Of Lunar Eclipse</a:t>
            </a:r>
          </a:p>
          <a:p>
            <a:r>
              <a:rPr lang="de-DE" dirty="0" smtClean="0"/>
              <a:t>Cerapan Gerhana Penuh Bulan / </a:t>
            </a:r>
            <a:r>
              <a:rPr lang="de-DE" i="1" dirty="0" smtClean="0"/>
              <a:t>Total Lunar Eclipse Observation</a:t>
            </a:r>
          </a:p>
          <a:p>
            <a:endParaRPr lang="de-DE" i="1" dirty="0" smtClean="0"/>
          </a:p>
          <a:p>
            <a:endParaRPr lang="en-US" dirty="0"/>
          </a:p>
        </p:txBody>
      </p:sp>
    </p:spTree>
    <p:extLst>
      <p:ext uri="{BB962C8B-B14F-4D97-AF65-F5344CB8AC3E}">
        <p14:creationId xmlns:p14="http://schemas.microsoft.com/office/powerpoint/2010/main" val="19070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9131"/>
          </a:xfrm>
        </p:spPr>
        <p:txBody>
          <a:bodyPr>
            <a:normAutofit fontScale="90000"/>
          </a:bodyPr>
          <a:lstStyle/>
          <a:p>
            <a:r>
              <a:rPr lang="de-DE" sz="3200" b="1" dirty="0">
                <a:latin typeface="+mn-lt"/>
              </a:rPr>
              <a:t>Fenomena Gerhana Bulan </a:t>
            </a:r>
            <a:r>
              <a:rPr lang="de-DE" sz="3200" b="1" i="1" dirty="0">
                <a:latin typeface="+mn-lt"/>
              </a:rPr>
              <a:t>/ Lunar Eclipse Phenomenon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5729" y="1329600"/>
            <a:ext cx="4981520" cy="2468950"/>
          </a:xfrm>
        </p:spPr>
      </p:pic>
      <p:sp>
        <p:nvSpPr>
          <p:cNvPr id="5" name="Rectangle 4"/>
          <p:cNvSpPr/>
          <p:nvPr/>
        </p:nvSpPr>
        <p:spPr>
          <a:xfrm>
            <a:off x="389586" y="4086900"/>
            <a:ext cx="8507923" cy="2463238"/>
          </a:xfrm>
          <a:prstGeom prst="rect">
            <a:avLst/>
          </a:prstGeom>
        </p:spPr>
        <p:txBody>
          <a:bodyPr wrap="square">
            <a:spAutoFit/>
          </a:bodyPr>
          <a:lstStyle/>
          <a:p>
            <a:pPr algn="just">
              <a:lnSpc>
                <a:spcPct val="107000"/>
              </a:lnSpc>
              <a:spcAft>
                <a:spcPts val="0"/>
              </a:spcAft>
            </a:pPr>
            <a:r>
              <a:rPr lang="ms-MY" dirty="0" smtClean="0">
                <a:effectLst/>
                <a:latin typeface="Calibri" panose="020F0502020204030204" pitchFamily="34" charset="0"/>
                <a:ea typeface="Calibri" panose="020F0502020204030204" pitchFamily="34" charset="0"/>
                <a:cs typeface="Arial" panose="020B0604020202020204" pitchFamily="34" charset="0"/>
              </a:rPr>
              <a:t>Gerhana bulan berlaku apabila Bulan merentasi tepat di belakang Bumi dan berada dalam bayang-bayang bumi yang gelap iaitu Umbra. Kejadian semula jadi  yang jarang dan hanya berlaku apabila Matahari, Bumi dan Bulan adalah sejajar dengan bumi tepat di tengah-tengah.</a:t>
            </a:r>
          </a:p>
          <a:p>
            <a:pPr algn="just">
              <a:lnSpc>
                <a:spcPct val="107000"/>
              </a:lnSpc>
              <a:spcAft>
                <a:spcPts val="0"/>
              </a:spcAft>
            </a:pPr>
            <a:endParaRPr lang="ms-MY"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r>
              <a:rPr lang="en-US" i="1" dirty="0" smtClean="0"/>
              <a:t>A </a:t>
            </a:r>
            <a:r>
              <a:rPr lang="en-US" i="1" dirty="0"/>
              <a:t>Lunar eclipse occurs when the Moon passes directly behind the Earth and being in the Earth’s dark shadow known as Umbra. Such occurrence is rare when the Sun, Earth and Moon are exactly aligned with the Earth being precisely in the middle</a:t>
            </a:r>
            <a:r>
              <a:rPr lang="en-US" i="1" dirty="0" smtClean="0"/>
              <a:t>.</a:t>
            </a:r>
            <a:endParaRPr lang="en-US" i="1" dirty="0"/>
          </a:p>
        </p:txBody>
      </p:sp>
      <p:sp>
        <p:nvSpPr>
          <p:cNvPr id="6" name="Rectangle 5"/>
          <p:cNvSpPr/>
          <p:nvPr/>
        </p:nvSpPr>
        <p:spPr>
          <a:xfrm>
            <a:off x="6314670" y="3798550"/>
            <a:ext cx="992579" cy="246221"/>
          </a:xfrm>
          <a:prstGeom prst="rect">
            <a:avLst/>
          </a:prstGeom>
        </p:spPr>
        <p:txBody>
          <a:bodyPr wrap="none">
            <a:spAutoFit/>
          </a:bodyPr>
          <a:lstStyle/>
          <a:p>
            <a:r>
              <a:rPr lang="en-US" sz="1000" dirty="0" smtClean="0"/>
              <a:t>starryskies.com</a:t>
            </a:r>
            <a:endParaRPr lang="en-US" sz="1000" dirty="0"/>
          </a:p>
        </p:txBody>
      </p:sp>
    </p:spTree>
    <p:extLst>
      <p:ext uri="{BB962C8B-B14F-4D97-AF65-F5344CB8AC3E}">
        <p14:creationId xmlns:p14="http://schemas.microsoft.com/office/powerpoint/2010/main" val="3789740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9862"/>
          </a:xfrm>
        </p:spPr>
        <p:txBody>
          <a:bodyPr>
            <a:normAutofit fontScale="90000"/>
          </a:bodyPr>
          <a:lstStyle/>
          <a:p>
            <a:r>
              <a:rPr lang="de-DE" sz="3200" b="1" dirty="0">
                <a:latin typeface="+mn-lt"/>
              </a:rPr>
              <a:t>Kenampakan Gerhana / </a:t>
            </a:r>
            <a:r>
              <a:rPr lang="de-DE" sz="3200" b="1" i="1" dirty="0">
                <a:latin typeface="+mn-lt"/>
              </a:rPr>
              <a:t>Eclipse </a:t>
            </a:r>
            <a:r>
              <a:rPr lang="de-DE" sz="3200" b="1" i="1" dirty="0" smtClean="0">
                <a:latin typeface="+mn-lt"/>
              </a:rPr>
              <a:t>Global Visibility</a:t>
            </a:r>
            <a:endParaRPr lang="en-US" sz="3200" b="1" dirty="0">
              <a:latin typeface="+mn-lt"/>
            </a:endParaRPr>
          </a:p>
        </p:txBody>
      </p:sp>
      <p:sp>
        <p:nvSpPr>
          <p:cNvPr id="3" name="Content Placeholder 2"/>
          <p:cNvSpPr>
            <a:spLocks noGrp="1"/>
          </p:cNvSpPr>
          <p:nvPr>
            <p:ph idx="1"/>
          </p:nvPr>
        </p:nvSpPr>
        <p:spPr>
          <a:xfrm>
            <a:off x="628087" y="5102860"/>
            <a:ext cx="7886700" cy="1417208"/>
          </a:xfrm>
        </p:spPr>
        <p:txBody>
          <a:bodyPr>
            <a:normAutofit/>
          </a:bodyPr>
          <a:lstStyle/>
          <a:p>
            <a:pPr marL="0" indent="0" algn="just">
              <a:buNone/>
            </a:pPr>
            <a:r>
              <a:rPr lang="en-US" sz="2000" dirty="0" err="1" smtClean="0"/>
              <a:t>Boleh</a:t>
            </a:r>
            <a:r>
              <a:rPr lang="en-US" sz="2000" dirty="0" smtClean="0"/>
              <a:t> </a:t>
            </a:r>
            <a:r>
              <a:rPr lang="en-US" sz="2000" dirty="0" err="1" smtClean="0"/>
              <a:t>diamati</a:t>
            </a:r>
            <a:r>
              <a:rPr lang="en-US" sz="2000" dirty="0" smtClean="0"/>
              <a:t> </a:t>
            </a:r>
            <a:r>
              <a:rPr lang="en-US" sz="2000" dirty="0" err="1"/>
              <a:t>oleh</a:t>
            </a:r>
            <a:r>
              <a:rPr lang="en-US" sz="2000" dirty="0"/>
              <a:t> </a:t>
            </a:r>
            <a:r>
              <a:rPr lang="en-US" sz="2000" dirty="0" err="1"/>
              <a:t>sebahagian</a:t>
            </a:r>
            <a:r>
              <a:rPr lang="en-US" sz="2000" dirty="0"/>
              <a:t> </a:t>
            </a:r>
            <a:r>
              <a:rPr lang="en-US" sz="2000" dirty="0" err="1"/>
              <a:t>besar</a:t>
            </a:r>
            <a:r>
              <a:rPr lang="en-US" sz="2000" dirty="0"/>
              <a:t> </a:t>
            </a:r>
            <a:r>
              <a:rPr lang="en-US" sz="2000" dirty="0" err="1"/>
              <a:t>kawasan</a:t>
            </a:r>
            <a:r>
              <a:rPr lang="en-US" sz="2000" dirty="0"/>
              <a:t> </a:t>
            </a:r>
            <a:r>
              <a:rPr lang="en-US" sz="2000" dirty="0" err="1"/>
              <a:t>dunia</a:t>
            </a:r>
            <a:r>
              <a:rPr lang="en-US" sz="2000" dirty="0"/>
              <a:t> </a:t>
            </a:r>
            <a:r>
              <a:rPr lang="en-US" sz="2000" dirty="0" err="1"/>
              <a:t>iaitu</a:t>
            </a:r>
            <a:r>
              <a:rPr lang="en-US" sz="2000" dirty="0"/>
              <a:t> Asia, Australia, </a:t>
            </a:r>
            <a:r>
              <a:rPr lang="en-US" sz="2000" dirty="0" err="1"/>
              <a:t>Pasifik</a:t>
            </a:r>
            <a:r>
              <a:rPr lang="en-US" sz="2000" dirty="0"/>
              <a:t>, Amerika Utara </a:t>
            </a:r>
            <a:r>
              <a:rPr lang="en-US" sz="2000" dirty="0" err="1"/>
              <a:t>dan</a:t>
            </a:r>
            <a:r>
              <a:rPr lang="en-US" sz="2000" dirty="0"/>
              <a:t> Selatan.</a:t>
            </a:r>
            <a:endParaRPr lang="en-US" sz="2000" dirty="0" smtClean="0"/>
          </a:p>
          <a:p>
            <a:pPr marL="0" indent="0" algn="just">
              <a:buNone/>
            </a:pPr>
            <a:r>
              <a:rPr lang="en-US" sz="2000" i="1" dirty="0" smtClean="0"/>
              <a:t>Visible in </a:t>
            </a:r>
            <a:r>
              <a:rPr lang="en-US" sz="2000" i="1" dirty="0"/>
              <a:t>many region around the globe such as Asia, Australia, Pacific, North and South America.</a:t>
            </a:r>
          </a:p>
          <a:p>
            <a:pPr marL="0" indent="0" algn="just">
              <a:buNone/>
            </a:pPr>
            <a:endParaRPr lang="en-US" sz="2000" dirty="0"/>
          </a:p>
        </p:txBody>
      </p:sp>
      <p:pic>
        <p:nvPicPr>
          <p:cNvPr id="4" name="Picture 3"/>
          <p:cNvPicPr>
            <a:picLocks noChangeAspect="1"/>
          </p:cNvPicPr>
          <p:nvPr/>
        </p:nvPicPr>
        <p:blipFill>
          <a:blip r:embed="rId2"/>
          <a:stretch>
            <a:fillRect/>
          </a:stretch>
        </p:blipFill>
        <p:spPr>
          <a:xfrm>
            <a:off x="587834" y="1035092"/>
            <a:ext cx="7886137" cy="3746953"/>
          </a:xfrm>
          <a:prstGeom prst="rect">
            <a:avLst/>
          </a:prstGeom>
        </p:spPr>
      </p:pic>
      <p:sp>
        <p:nvSpPr>
          <p:cNvPr id="5" name="Rectangle 4"/>
          <p:cNvSpPr/>
          <p:nvPr/>
        </p:nvSpPr>
        <p:spPr>
          <a:xfrm>
            <a:off x="6447454" y="4751890"/>
            <a:ext cx="2026517" cy="246221"/>
          </a:xfrm>
          <a:prstGeom prst="rect">
            <a:avLst/>
          </a:prstGeom>
        </p:spPr>
        <p:txBody>
          <a:bodyPr wrap="none">
            <a:spAutoFit/>
          </a:bodyPr>
          <a:lstStyle/>
          <a:p>
            <a:r>
              <a:rPr lang="en-US" sz="1000" dirty="0" err="1" smtClean="0">
                <a:effectLst/>
              </a:rPr>
              <a:t>Sumber</a:t>
            </a:r>
            <a:r>
              <a:rPr lang="en-US" sz="1000" dirty="0" smtClean="0">
                <a:effectLst/>
              </a:rPr>
              <a:t> Sky &amp; Telescope April 2015</a:t>
            </a:r>
            <a:endParaRPr lang="en-US" sz="1000" dirty="0">
              <a:effectLst/>
            </a:endParaRPr>
          </a:p>
        </p:txBody>
      </p:sp>
    </p:spTree>
    <p:extLst>
      <p:ext uri="{BB962C8B-B14F-4D97-AF65-F5344CB8AC3E}">
        <p14:creationId xmlns:p14="http://schemas.microsoft.com/office/powerpoint/2010/main" val="240811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6915" y="0"/>
            <a:ext cx="10287001" cy="6858000"/>
          </a:xfrm>
        </p:spPr>
      </p:pic>
      <p:sp>
        <p:nvSpPr>
          <p:cNvPr id="16" name="Arc 15"/>
          <p:cNvSpPr/>
          <p:nvPr/>
        </p:nvSpPr>
        <p:spPr>
          <a:xfrm>
            <a:off x="-1102180" y="971196"/>
            <a:ext cx="5216471" cy="5152018"/>
          </a:xfrm>
          <a:prstGeom prst="arc">
            <a:avLst>
              <a:gd name="adj1" fmla="val 17579615"/>
              <a:gd name="adj2" fmla="val 5385524"/>
            </a:avLst>
          </a:prstGeom>
          <a:ln w="28575">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636608" y="365127"/>
            <a:ext cx="7886700" cy="719427"/>
          </a:xfrm>
        </p:spPr>
        <p:txBody>
          <a:bodyPr>
            <a:normAutofit/>
          </a:bodyPr>
          <a:lstStyle/>
          <a:p>
            <a:r>
              <a:rPr lang="de-DE" sz="3200" b="1" dirty="0" smtClean="0">
                <a:latin typeface="+mn-lt"/>
              </a:rPr>
              <a:t>Masa Rasmi Gerhana / </a:t>
            </a:r>
            <a:r>
              <a:rPr lang="de-DE" sz="3200" b="1" i="1" dirty="0" smtClean="0">
                <a:latin typeface="+mn-lt"/>
              </a:rPr>
              <a:t>Eclipse Official Timing</a:t>
            </a:r>
            <a:endParaRPr lang="en-US" sz="3200" b="1" dirty="0">
              <a:latin typeface="+mn-lt"/>
            </a:endParaRPr>
          </a:p>
        </p:txBody>
      </p:sp>
      <p:sp>
        <p:nvSpPr>
          <p:cNvPr id="7" name="Oval 6"/>
          <p:cNvSpPr/>
          <p:nvPr/>
        </p:nvSpPr>
        <p:spPr>
          <a:xfrm>
            <a:off x="3286978" y="4910316"/>
            <a:ext cx="538841" cy="53884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P1</a:t>
            </a:r>
            <a:endParaRPr lang="en-US" sz="1200" b="1" dirty="0">
              <a:solidFill>
                <a:schemeClr val="tx1"/>
              </a:solidFill>
            </a:endParaRPr>
          </a:p>
        </p:txBody>
      </p:sp>
      <p:sp>
        <p:nvSpPr>
          <p:cNvPr id="8" name="Oval 7"/>
          <p:cNvSpPr/>
          <p:nvPr/>
        </p:nvSpPr>
        <p:spPr>
          <a:xfrm>
            <a:off x="3761104" y="3783038"/>
            <a:ext cx="538841" cy="5388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t>U</a:t>
            </a:r>
            <a:r>
              <a:rPr lang="de-DE" sz="1200" b="1" dirty="0" smtClean="0"/>
              <a:t>1</a:t>
            </a:r>
            <a:endParaRPr lang="en-US" sz="1200" b="1" dirty="0"/>
          </a:p>
        </p:txBody>
      </p:sp>
      <p:sp>
        <p:nvSpPr>
          <p:cNvPr id="9" name="Oval 8"/>
          <p:cNvSpPr/>
          <p:nvPr/>
        </p:nvSpPr>
        <p:spPr>
          <a:xfrm>
            <a:off x="3628516" y="2204257"/>
            <a:ext cx="538841" cy="53884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U4</a:t>
            </a:r>
            <a:endParaRPr lang="en-US" sz="1200" b="1" dirty="0"/>
          </a:p>
        </p:txBody>
      </p:sp>
      <p:sp>
        <p:nvSpPr>
          <p:cNvPr id="10" name="Oval 9"/>
          <p:cNvSpPr/>
          <p:nvPr/>
        </p:nvSpPr>
        <p:spPr>
          <a:xfrm>
            <a:off x="2862435" y="1232453"/>
            <a:ext cx="538841" cy="53884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rPr>
              <a:t>P4</a:t>
            </a:r>
            <a:endParaRPr lang="en-US" sz="1200" b="1" dirty="0">
              <a:solidFill>
                <a:schemeClr val="tx1"/>
              </a:solidFill>
            </a:endParaRPr>
          </a:p>
        </p:txBody>
      </p:sp>
      <p:sp>
        <p:nvSpPr>
          <p:cNvPr id="11" name="Rectangle 10"/>
          <p:cNvSpPr/>
          <p:nvPr/>
        </p:nvSpPr>
        <p:spPr>
          <a:xfrm>
            <a:off x="4931228" y="1672989"/>
            <a:ext cx="3486151" cy="3785652"/>
          </a:xfrm>
          <a:prstGeom prst="rect">
            <a:avLst/>
          </a:prstGeom>
        </p:spPr>
        <p:txBody>
          <a:bodyPr wrap="square">
            <a:spAutoFit/>
          </a:bodyPr>
          <a:lstStyle/>
          <a:p>
            <a:pPr algn="ctr">
              <a:spcAft>
                <a:spcPts val="0"/>
              </a:spcAft>
            </a:pPr>
            <a:r>
              <a:rPr lang="de-DE" sz="2400" dirty="0" smtClean="0">
                <a:effectLst/>
                <a:latin typeface="Arial Narrow" panose="020B0606020202030204" pitchFamily="34" charset="0"/>
                <a:ea typeface="Times New Roman" panose="02020603050405020304" pitchFamily="18" charset="0"/>
              </a:rPr>
              <a:t>P1= 17:01:27**</a:t>
            </a:r>
            <a:endParaRPr lang="en-US" sz="2400" dirty="0" smtClean="0">
              <a:effectLst/>
              <a:latin typeface="Times New Roman" panose="02020603050405020304" pitchFamily="18" charset="0"/>
              <a:ea typeface="Times New Roman" panose="02020603050405020304" pitchFamily="18" charset="0"/>
            </a:endParaRPr>
          </a:p>
          <a:p>
            <a:pPr algn="ctr">
              <a:spcAft>
                <a:spcPts val="0"/>
              </a:spcAft>
            </a:pPr>
            <a:r>
              <a:rPr lang="en-US" sz="2400" dirty="0" smtClean="0">
                <a:effectLst/>
                <a:latin typeface="Arial Narrow" panose="020B0606020202030204" pitchFamily="34" charset="0"/>
                <a:ea typeface="Times New Roman" panose="02020603050405020304" pitchFamily="18" charset="0"/>
              </a:rPr>
              <a:t>U1= 18:15:45**</a:t>
            </a:r>
            <a:endParaRPr lang="en-US" sz="2400" dirty="0" smtClean="0">
              <a:effectLst/>
              <a:latin typeface="Times New Roman" panose="02020603050405020304" pitchFamily="18" charset="0"/>
              <a:ea typeface="Times New Roman" panose="02020603050405020304" pitchFamily="18" charset="0"/>
            </a:endParaRPr>
          </a:p>
          <a:p>
            <a:pPr algn="ctr">
              <a:spcAft>
                <a:spcPts val="0"/>
              </a:spcAft>
            </a:pPr>
            <a:r>
              <a:rPr lang="en-US" sz="2400" dirty="0" smtClean="0">
                <a:effectLst/>
                <a:latin typeface="Arial Narrow" panose="020B0606020202030204" pitchFamily="34" charset="0"/>
                <a:ea typeface="Times New Roman" panose="02020603050405020304" pitchFamily="18" charset="0"/>
              </a:rPr>
              <a:t>U2= 19:57:54</a:t>
            </a:r>
            <a:endParaRPr lang="en-US" sz="2400" dirty="0" smtClean="0">
              <a:effectLst/>
              <a:latin typeface="Times New Roman" panose="02020603050405020304" pitchFamily="18" charset="0"/>
              <a:ea typeface="Times New Roman" panose="02020603050405020304" pitchFamily="18" charset="0"/>
            </a:endParaRPr>
          </a:p>
          <a:p>
            <a:pPr algn="ctr">
              <a:spcAft>
                <a:spcPts val="0"/>
              </a:spcAft>
            </a:pPr>
            <a:r>
              <a:rPr lang="en-US" sz="2400" dirty="0" smtClean="0">
                <a:effectLst/>
                <a:latin typeface="Arial Narrow" panose="020B0606020202030204" pitchFamily="34" charset="0"/>
                <a:ea typeface="Times New Roman" panose="02020603050405020304" pitchFamily="18" charset="0"/>
              </a:rPr>
              <a:t>Greatest: 20:00:14</a:t>
            </a:r>
            <a:endParaRPr lang="en-US" sz="2400" dirty="0" smtClean="0">
              <a:effectLst/>
              <a:latin typeface="Times New Roman" panose="02020603050405020304" pitchFamily="18" charset="0"/>
              <a:ea typeface="Times New Roman" panose="02020603050405020304" pitchFamily="18" charset="0"/>
            </a:endParaRPr>
          </a:p>
          <a:p>
            <a:pPr algn="ctr">
              <a:spcAft>
                <a:spcPts val="0"/>
              </a:spcAft>
            </a:pPr>
            <a:r>
              <a:rPr lang="en-US" sz="2400" dirty="0" smtClean="0">
                <a:effectLst/>
                <a:latin typeface="Arial Narrow" panose="020B0606020202030204" pitchFamily="34" charset="0"/>
                <a:ea typeface="Times New Roman" panose="02020603050405020304" pitchFamily="18" charset="0"/>
              </a:rPr>
              <a:t>U3= 20:02:37</a:t>
            </a:r>
            <a:endParaRPr lang="en-US" sz="2400" dirty="0" smtClean="0">
              <a:effectLst/>
              <a:latin typeface="Times New Roman" panose="02020603050405020304" pitchFamily="18" charset="0"/>
              <a:ea typeface="Times New Roman" panose="02020603050405020304" pitchFamily="18" charset="0"/>
            </a:endParaRPr>
          </a:p>
          <a:p>
            <a:pPr algn="ctr">
              <a:spcAft>
                <a:spcPts val="0"/>
              </a:spcAft>
            </a:pPr>
            <a:r>
              <a:rPr lang="en-US" sz="2400" dirty="0" smtClean="0">
                <a:effectLst/>
                <a:latin typeface="Arial Narrow" panose="020B0606020202030204" pitchFamily="34" charset="0"/>
                <a:ea typeface="Times New Roman" panose="02020603050405020304" pitchFamily="18" charset="0"/>
              </a:rPr>
              <a:t>U4= 21:44:46</a:t>
            </a:r>
            <a:endParaRPr lang="en-US" sz="2400" dirty="0" smtClean="0">
              <a:effectLst/>
              <a:latin typeface="Times New Roman" panose="02020603050405020304" pitchFamily="18" charset="0"/>
              <a:ea typeface="Times New Roman" panose="02020603050405020304" pitchFamily="18" charset="0"/>
            </a:endParaRPr>
          </a:p>
          <a:p>
            <a:pPr algn="ctr">
              <a:spcAft>
                <a:spcPts val="0"/>
              </a:spcAft>
            </a:pPr>
            <a:r>
              <a:rPr lang="en-US" sz="2400" dirty="0" smtClean="0">
                <a:effectLst/>
                <a:latin typeface="Arial Narrow" panose="020B0606020202030204" pitchFamily="34" charset="0"/>
                <a:ea typeface="Times New Roman" panose="02020603050405020304" pitchFamily="18" charset="0"/>
              </a:rPr>
              <a:t>P4= 22:58:58</a:t>
            </a:r>
          </a:p>
          <a:p>
            <a:pPr algn="ctr">
              <a:spcAft>
                <a:spcPts val="0"/>
              </a:spcAft>
            </a:pPr>
            <a:endParaRPr lang="de-DE" sz="2400" dirty="0">
              <a:latin typeface="Arial Narrow" panose="020B0606020202030204" pitchFamily="34" charset="0"/>
              <a:ea typeface="Times New Roman" panose="02020603050405020304" pitchFamily="18" charset="0"/>
            </a:endParaRPr>
          </a:p>
          <a:p>
            <a:pPr algn="ctr">
              <a:spcAft>
                <a:spcPts val="0"/>
              </a:spcAft>
            </a:pPr>
            <a:r>
              <a:rPr lang="de-DE" sz="1600" dirty="0" smtClean="0">
                <a:effectLst/>
                <a:latin typeface="Arial Narrow" panose="020B0606020202030204" pitchFamily="34" charset="0"/>
                <a:ea typeface="Times New Roman" panose="02020603050405020304" pitchFamily="18" charset="0"/>
              </a:rPr>
              <a:t>**Tidak kelihatan kerana bulan berada di bawah ufuk. / </a:t>
            </a:r>
            <a:r>
              <a:rPr lang="de-DE" sz="1600" i="1" dirty="0" smtClean="0">
                <a:latin typeface="Arial Narrow" panose="020B0606020202030204" pitchFamily="34" charset="0"/>
                <a:ea typeface="Times New Roman" panose="02020603050405020304" pitchFamily="18" charset="0"/>
              </a:rPr>
              <a:t>Not visible as the below is below the horizon</a:t>
            </a:r>
            <a:endParaRPr lang="en-US" sz="1600" i="1" dirty="0">
              <a:effectLst/>
              <a:latin typeface="Times New Roman" panose="02020603050405020304" pitchFamily="18" charset="0"/>
              <a:ea typeface="Times New Roman" panose="02020603050405020304" pitchFamily="18" charset="0"/>
            </a:endParaRPr>
          </a:p>
        </p:txBody>
      </p:sp>
      <p:sp>
        <p:nvSpPr>
          <p:cNvPr id="12" name="Oval 11"/>
          <p:cNvSpPr/>
          <p:nvPr/>
        </p:nvSpPr>
        <p:spPr>
          <a:xfrm>
            <a:off x="3775986" y="3227261"/>
            <a:ext cx="538841" cy="538843"/>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U</a:t>
            </a:r>
            <a:r>
              <a:rPr lang="de-DE" sz="1200" b="1" dirty="0"/>
              <a:t>2</a:t>
            </a:r>
            <a:endParaRPr lang="en-US" sz="1200" b="1" dirty="0"/>
          </a:p>
        </p:txBody>
      </p:sp>
      <p:sp>
        <p:nvSpPr>
          <p:cNvPr id="13" name="Oval 12"/>
          <p:cNvSpPr/>
          <p:nvPr/>
        </p:nvSpPr>
        <p:spPr>
          <a:xfrm>
            <a:off x="3769604" y="2767592"/>
            <a:ext cx="538841" cy="538843"/>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t>U3</a:t>
            </a:r>
            <a:endParaRPr lang="en-US" sz="1200" b="1" dirty="0"/>
          </a:p>
        </p:txBody>
      </p:sp>
    </p:spTree>
    <p:extLst>
      <p:ext uri="{BB962C8B-B14F-4D97-AF65-F5344CB8AC3E}">
        <p14:creationId xmlns:p14="http://schemas.microsoft.com/office/powerpoint/2010/main" val="85815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1322"/>
          </a:xfrm>
        </p:spPr>
        <p:txBody>
          <a:bodyPr>
            <a:normAutofit/>
          </a:bodyPr>
          <a:lstStyle/>
          <a:p>
            <a:r>
              <a:rPr lang="de-DE" sz="3200" b="1" dirty="0" smtClean="0">
                <a:latin typeface="+mn-lt"/>
              </a:rPr>
              <a:t>Masa Rasmi Gerhana / </a:t>
            </a:r>
            <a:r>
              <a:rPr lang="de-DE" sz="3200" b="1" i="1" dirty="0" smtClean="0">
                <a:latin typeface="+mn-lt"/>
              </a:rPr>
              <a:t>Eclipse Official Timing</a:t>
            </a:r>
            <a:endParaRPr lang="en-US" sz="3200" b="1" dirty="0">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534" y="993914"/>
            <a:ext cx="6074299" cy="4559152"/>
          </a:xfrm>
        </p:spPr>
      </p:pic>
      <p:sp>
        <p:nvSpPr>
          <p:cNvPr id="3" name="Rectangle 2"/>
          <p:cNvSpPr/>
          <p:nvPr/>
        </p:nvSpPr>
        <p:spPr>
          <a:xfrm>
            <a:off x="628650" y="5616674"/>
            <a:ext cx="7923475" cy="871008"/>
          </a:xfrm>
          <a:prstGeom prst="rect">
            <a:avLst/>
          </a:prstGeom>
        </p:spPr>
        <p:txBody>
          <a:bodyPr wrap="square">
            <a:spAutoFit/>
          </a:bodyPr>
          <a:lstStyle/>
          <a:p>
            <a:pPr algn="just">
              <a:lnSpc>
                <a:spcPct val="107000"/>
              </a:lnSpc>
              <a:spcAft>
                <a:spcPts val="0"/>
              </a:spcAft>
            </a:pPr>
            <a:r>
              <a:rPr lang="ms-MY" sz="1600" dirty="0" smtClean="0">
                <a:effectLst/>
                <a:latin typeface="Calibri" panose="020F0502020204030204" pitchFamily="34" charset="0"/>
                <a:ea typeface="Calibri" panose="020F0502020204030204" pitchFamily="34" charset="0"/>
                <a:cs typeface="Arial" panose="020B0604020202020204" pitchFamily="34" charset="0"/>
              </a:rPr>
              <a:t>Peringkat-peringkat gerhana dan keadaan bulan dari Brunei sewaktu merentasi bayangan bumi pada 04 April 2015. / </a:t>
            </a:r>
            <a:r>
              <a:rPr lang="en-US" sz="1600" i="1" dirty="0"/>
              <a:t>Phases of the eclipse and local lunar circumstances as the Moon passes the Earth's shadow on April 4, 2015, from Brunei</a:t>
            </a:r>
            <a:r>
              <a:rPr lang="en-US" sz="1600" b="1" dirty="0"/>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8384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t>Kekerapan</a:t>
            </a:r>
            <a:r>
              <a:rPr lang="en-US" sz="3200" b="1" dirty="0"/>
              <a:t> </a:t>
            </a:r>
            <a:r>
              <a:rPr lang="en-US" sz="3200" b="1" dirty="0" err="1"/>
              <a:t>Gerhana</a:t>
            </a:r>
            <a:r>
              <a:rPr lang="en-US" sz="3200" b="1" dirty="0"/>
              <a:t> </a:t>
            </a:r>
            <a:r>
              <a:rPr lang="en-US" sz="3200" b="1" dirty="0" err="1"/>
              <a:t>Bulan</a:t>
            </a:r>
            <a:r>
              <a:rPr lang="en-US" sz="3200" b="1" dirty="0"/>
              <a:t> di Negara Brunei </a:t>
            </a:r>
            <a:r>
              <a:rPr lang="en-US" sz="3200" b="1" i="1" dirty="0"/>
              <a:t>/ Frequency Of Lunar Eclipse in Brunei</a:t>
            </a:r>
          </a:p>
        </p:txBody>
      </p:sp>
      <p:sp>
        <p:nvSpPr>
          <p:cNvPr id="3" name="Content Placeholder 2"/>
          <p:cNvSpPr>
            <a:spLocks noGrp="1"/>
          </p:cNvSpPr>
          <p:nvPr>
            <p:ph idx="1"/>
          </p:nvPr>
        </p:nvSpPr>
        <p:spPr/>
        <p:txBody>
          <a:bodyPr>
            <a:normAutofit/>
          </a:bodyPr>
          <a:lstStyle/>
          <a:p>
            <a:r>
              <a:rPr lang="de-DE" dirty="0" smtClean="0"/>
              <a:t>Dari tahun 2001 hingga 2100 terdapat 61 gerhana penuh berlaku di Brunei. </a:t>
            </a:r>
            <a:r>
              <a:rPr lang="de-DE" i="1" dirty="0" smtClean="0"/>
              <a:t>From 2001 until 2100 there are 61 total eclipses of the moon visible from Brunei.</a:t>
            </a:r>
            <a:endParaRPr lang="en-US" i="1" dirty="0" smtClean="0"/>
          </a:p>
          <a:p>
            <a:r>
              <a:rPr lang="de-DE" i="1" dirty="0" smtClean="0"/>
              <a:t>Gerhana Bulan seterusnya / Next Lunar Eclipse:</a:t>
            </a:r>
          </a:p>
          <a:p>
            <a:pPr marL="914400" lvl="1" indent="-457200">
              <a:buFont typeface="+mj-lt"/>
              <a:buAutoNum type="arabicPeriod"/>
            </a:pPr>
            <a:r>
              <a:rPr lang="pt-BR" dirty="0"/>
              <a:t>2017 Aug 08 02:20  Partial Lunar  </a:t>
            </a:r>
            <a:endParaRPr lang="pt-BR" dirty="0" smtClean="0"/>
          </a:p>
          <a:p>
            <a:pPr marL="914400" lvl="1" indent="-457200">
              <a:buFont typeface="+mj-lt"/>
              <a:buAutoNum type="arabicPeriod"/>
            </a:pPr>
            <a:r>
              <a:rPr lang="pt-BR" dirty="0" smtClean="0"/>
              <a:t>2018 </a:t>
            </a:r>
            <a:r>
              <a:rPr lang="pt-BR" dirty="0"/>
              <a:t>Jan 31 21:30  Total Lunar    </a:t>
            </a:r>
            <a:r>
              <a:rPr lang="pt-BR" dirty="0" smtClean="0"/>
              <a:t>01h 16m 52s</a:t>
            </a:r>
          </a:p>
          <a:p>
            <a:pPr marL="914400" lvl="1" indent="-457200">
              <a:buFont typeface="+mj-lt"/>
              <a:buAutoNum type="arabicPeriod"/>
            </a:pPr>
            <a:r>
              <a:rPr lang="pt-BR" dirty="0" smtClean="0"/>
              <a:t>2018 Jul 28 04:21  Total Lunar    01h 43m 34s</a:t>
            </a:r>
            <a:endParaRPr lang="de-DE" dirty="0" smtClean="0"/>
          </a:p>
        </p:txBody>
      </p:sp>
    </p:spTree>
    <p:extLst>
      <p:ext uri="{BB962C8B-B14F-4D97-AF65-F5344CB8AC3E}">
        <p14:creationId xmlns:p14="http://schemas.microsoft.com/office/powerpoint/2010/main" val="1945581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t>Kekerapan</a:t>
            </a:r>
            <a:r>
              <a:rPr lang="en-US" sz="3200" b="1" dirty="0"/>
              <a:t> </a:t>
            </a:r>
            <a:r>
              <a:rPr lang="en-US" sz="3200" b="1" dirty="0" err="1"/>
              <a:t>Gerhana</a:t>
            </a:r>
            <a:r>
              <a:rPr lang="en-US" sz="3200" b="1" dirty="0"/>
              <a:t> </a:t>
            </a:r>
            <a:r>
              <a:rPr lang="en-US" sz="3200" b="1" dirty="0" err="1"/>
              <a:t>Bulan</a:t>
            </a:r>
            <a:r>
              <a:rPr lang="en-US" sz="3200" b="1" dirty="0"/>
              <a:t> </a:t>
            </a:r>
            <a:r>
              <a:rPr lang="en-US" sz="3200" b="1" dirty="0" smtClean="0"/>
              <a:t>di Negara Brunei </a:t>
            </a:r>
            <a:r>
              <a:rPr lang="en-US" sz="3200" b="1" i="1" dirty="0" smtClean="0"/>
              <a:t>/ </a:t>
            </a:r>
            <a:r>
              <a:rPr lang="en-US" sz="3200" b="1" i="1" dirty="0"/>
              <a:t>Frequency Of Lunar </a:t>
            </a:r>
            <a:r>
              <a:rPr lang="en-US" sz="3200" b="1" i="1" dirty="0" smtClean="0"/>
              <a:t>Eclipse in Brunei</a:t>
            </a:r>
            <a:endParaRPr lang="en-US" sz="3200" b="1" i="1" dirty="0"/>
          </a:p>
        </p:txBody>
      </p:sp>
      <p:sp>
        <p:nvSpPr>
          <p:cNvPr id="3" name="Content Placeholder 2"/>
          <p:cNvSpPr>
            <a:spLocks noGrp="1"/>
          </p:cNvSpPr>
          <p:nvPr>
            <p:ph idx="1"/>
          </p:nvPr>
        </p:nvSpPr>
        <p:spPr/>
        <p:txBody>
          <a:bodyPr>
            <a:normAutofit/>
          </a:bodyPr>
          <a:lstStyle/>
          <a:p>
            <a:r>
              <a:rPr lang="de-DE" dirty="0" smtClean="0"/>
              <a:t>Gerhana Penuh Bulan paling pendek dalam abad ke-21</a:t>
            </a:r>
            <a:r>
              <a:rPr lang="de-DE" i="1" dirty="0" smtClean="0"/>
              <a:t> / </a:t>
            </a:r>
            <a:r>
              <a:rPr lang="en-US" i="1" dirty="0" smtClean="0"/>
              <a:t>21st </a:t>
            </a:r>
            <a:r>
              <a:rPr lang="en-US" i="1" dirty="0"/>
              <a:t>century’s briefest view </a:t>
            </a:r>
            <a:r>
              <a:rPr lang="en-US" i="1" dirty="0" smtClean="0"/>
              <a:t>of Total Lunar Eclipse</a:t>
            </a:r>
            <a:r>
              <a:rPr lang="en-US" dirty="0" smtClean="0"/>
              <a:t>.</a:t>
            </a:r>
          </a:p>
          <a:p>
            <a:pPr marL="971550" lvl="1" indent="-514350">
              <a:buFont typeface="+mj-lt"/>
              <a:buAutoNum type="arabicPeriod"/>
            </a:pPr>
            <a:r>
              <a:rPr lang="pt-BR" b="1" dirty="0"/>
              <a:t>2015 Apr 04 20:00 </a:t>
            </a:r>
            <a:r>
              <a:rPr lang="pt-BR" b="1" dirty="0" smtClean="0"/>
              <a:t>Duration: 00h 04m 43s</a:t>
            </a:r>
            <a:endParaRPr lang="pt-BR" b="1" dirty="0"/>
          </a:p>
          <a:p>
            <a:pPr marL="971550" lvl="1" indent="-514350">
              <a:buFont typeface="+mj-lt"/>
              <a:buAutoNum type="arabicPeriod"/>
            </a:pPr>
            <a:r>
              <a:rPr lang="pt-BR" dirty="0"/>
              <a:t>2021 May 26 19:18 </a:t>
            </a:r>
            <a:r>
              <a:rPr lang="pt-BR" dirty="0" smtClean="0"/>
              <a:t>Duration: 00h 14m 30s</a:t>
            </a:r>
            <a:endParaRPr lang="pt-BR" dirty="0"/>
          </a:p>
          <a:p>
            <a:pPr marL="971550" lvl="1" indent="-514350">
              <a:buFont typeface="+mj-lt"/>
              <a:buAutoNum type="arabicPeriod"/>
            </a:pPr>
            <a:r>
              <a:rPr lang="pt-BR" dirty="0"/>
              <a:t>2068 Nov 09 </a:t>
            </a:r>
            <a:r>
              <a:rPr lang="pt-BR" dirty="0" smtClean="0"/>
              <a:t>19:44 Duration: 00h 18m 21s</a:t>
            </a:r>
            <a:endParaRPr lang="pt-BR" dirty="0"/>
          </a:p>
          <a:p>
            <a:pPr marL="971550" lvl="1" indent="-514350">
              <a:buFont typeface="+mj-lt"/>
              <a:buAutoNum type="arabicPeriod"/>
            </a:pPr>
            <a:r>
              <a:rPr lang="pt-BR" dirty="0"/>
              <a:t>2061 Apr 05 05:52 </a:t>
            </a:r>
            <a:r>
              <a:rPr lang="pt-BR" dirty="0" smtClean="0"/>
              <a:t>Duration: 00h 29m 53s</a:t>
            </a:r>
            <a:endParaRPr lang="pt-BR" dirty="0"/>
          </a:p>
          <a:p>
            <a:pPr marL="971550" lvl="1" indent="-514350">
              <a:buFont typeface="+mj-lt"/>
              <a:buAutoNum type="arabicPeriod"/>
            </a:pPr>
            <a:r>
              <a:rPr lang="pt-BR" dirty="0"/>
              <a:t>2090 Sep 09 </a:t>
            </a:r>
            <a:r>
              <a:rPr lang="pt-BR" dirty="0" smtClean="0"/>
              <a:t>06:49 Duration: 00h 31m 51s</a:t>
            </a:r>
            <a:endParaRPr lang="en-US" dirty="0" smtClean="0"/>
          </a:p>
        </p:txBody>
      </p:sp>
    </p:spTree>
    <p:extLst>
      <p:ext uri="{BB962C8B-B14F-4D97-AF65-F5344CB8AC3E}">
        <p14:creationId xmlns:p14="http://schemas.microsoft.com/office/powerpoint/2010/main" val="978934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79862"/>
          </a:xfrm>
        </p:spPr>
        <p:txBody>
          <a:bodyPr>
            <a:normAutofit/>
          </a:bodyPr>
          <a:lstStyle/>
          <a:p>
            <a:r>
              <a:rPr lang="de-DE" sz="2400" b="1" dirty="0"/>
              <a:t>Gerhana Penuh Bulan paling pendek dalam abad ke-21</a:t>
            </a:r>
            <a:r>
              <a:rPr lang="de-DE" sz="2400" b="1" i="1" dirty="0"/>
              <a:t> / </a:t>
            </a:r>
            <a:r>
              <a:rPr lang="en-US" sz="2400" b="1" i="1" dirty="0"/>
              <a:t>21st century’s briefest view of total Lunar Eclipse</a:t>
            </a:r>
            <a:r>
              <a:rPr lang="en-US" sz="2400" b="1"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5250" y="1396490"/>
            <a:ext cx="5633499" cy="4107760"/>
          </a:xfrm>
          <a:prstGeom prst="rect">
            <a:avLst/>
          </a:prstGeom>
        </p:spPr>
      </p:pic>
      <p:sp>
        <p:nvSpPr>
          <p:cNvPr id="6" name="Rectangle 5"/>
          <p:cNvSpPr/>
          <p:nvPr/>
        </p:nvSpPr>
        <p:spPr>
          <a:xfrm>
            <a:off x="449248" y="5896744"/>
            <a:ext cx="7987086" cy="646331"/>
          </a:xfrm>
          <a:prstGeom prst="rect">
            <a:avLst/>
          </a:prstGeom>
        </p:spPr>
        <p:txBody>
          <a:bodyPr wrap="square">
            <a:spAutoFit/>
          </a:bodyPr>
          <a:lstStyle/>
          <a:p>
            <a:r>
              <a:rPr lang="en-US" dirty="0" err="1" smtClean="0">
                <a:effectLst/>
                <a:latin typeface="Calibri" panose="020F0502020204030204" pitchFamily="34" charset="0"/>
                <a:ea typeface="Calibri" panose="020F0502020204030204" pitchFamily="34" charset="0"/>
                <a:cs typeface="Arial" panose="020B0604020202020204" pitchFamily="34" charset="0"/>
              </a:rPr>
              <a:t>Laluan</a:t>
            </a: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dirty="0" err="1" smtClean="0">
                <a:effectLst/>
                <a:latin typeface="Calibri" panose="020F0502020204030204" pitchFamily="34" charset="0"/>
                <a:ea typeface="Calibri" panose="020F0502020204030204" pitchFamily="34" charset="0"/>
                <a:cs typeface="Arial" panose="020B0604020202020204" pitchFamily="34" charset="0"/>
              </a:rPr>
              <a:t>bulan</a:t>
            </a: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dirty="0" err="1" smtClean="0">
                <a:effectLst/>
                <a:latin typeface="Calibri" panose="020F0502020204030204" pitchFamily="34" charset="0"/>
                <a:ea typeface="Calibri" panose="020F0502020204030204" pitchFamily="34" charset="0"/>
                <a:cs typeface="Arial" panose="020B0604020202020204" pitchFamily="34" charset="0"/>
              </a:rPr>
              <a:t>merentasi</a:t>
            </a: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dirty="0" err="1" smtClean="0">
                <a:effectLst/>
                <a:latin typeface="Calibri" panose="020F0502020204030204" pitchFamily="34" charset="0"/>
                <a:ea typeface="Calibri" panose="020F0502020204030204" pitchFamily="34" charset="0"/>
                <a:cs typeface="Arial" panose="020B0604020202020204" pitchFamily="34" charset="0"/>
              </a:rPr>
              <a:t>bayang</a:t>
            </a: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dirty="0" err="1" smtClean="0">
                <a:effectLst/>
                <a:latin typeface="Calibri" panose="020F0502020204030204" pitchFamily="34" charset="0"/>
                <a:ea typeface="Calibri" panose="020F0502020204030204" pitchFamily="34" charset="0"/>
                <a:cs typeface="Arial" panose="020B0604020202020204" pitchFamily="34" charset="0"/>
              </a:rPr>
              <a:t>bumi</a:t>
            </a:r>
            <a:r>
              <a:rPr lang="en-US" dirty="0" smtClean="0">
                <a:effectLst/>
                <a:latin typeface="Calibri" panose="020F0502020204030204" pitchFamily="34" charset="0"/>
                <a:ea typeface="Calibri" panose="020F0502020204030204" pitchFamily="34" charset="0"/>
                <a:cs typeface="Arial" panose="020B0604020202020204" pitchFamily="34" charset="0"/>
              </a:rPr>
              <a:t> di </a:t>
            </a:r>
            <a:r>
              <a:rPr lang="en-US" dirty="0" err="1" smtClean="0">
                <a:effectLst/>
                <a:latin typeface="Calibri" panose="020F0502020204030204" pitchFamily="34" charset="0"/>
                <a:ea typeface="Calibri" panose="020F0502020204030204" pitchFamily="34" charset="0"/>
                <a:cs typeface="Arial" panose="020B0604020202020204" pitchFamily="34" charset="0"/>
              </a:rPr>
              <a:t>penjuru</a:t>
            </a:r>
            <a:r>
              <a:rPr lang="en-US" dirty="0" smtClean="0">
                <a:effectLst/>
                <a:latin typeface="Calibri" panose="020F0502020204030204" pitchFamily="34" charset="0"/>
                <a:ea typeface="Calibri" panose="020F0502020204030204" pitchFamily="34" charset="0"/>
                <a:cs typeface="Arial" panose="020B0604020202020204" pitchFamily="34" charset="0"/>
              </a:rPr>
              <a:t> </a:t>
            </a:r>
            <a:r>
              <a:rPr lang="en-US" dirty="0" err="1" smtClean="0">
                <a:effectLst/>
                <a:latin typeface="Calibri" panose="020F0502020204030204" pitchFamily="34" charset="0"/>
                <a:ea typeface="Calibri" panose="020F0502020204030204" pitchFamily="34" charset="0"/>
                <a:cs typeface="Arial" panose="020B0604020202020204" pitchFamily="34" charset="0"/>
              </a:rPr>
              <a:t>sempadan</a:t>
            </a:r>
            <a:r>
              <a:rPr lang="en-US" dirty="0" smtClean="0">
                <a:effectLst/>
                <a:latin typeface="Calibri" panose="020F0502020204030204" pitchFamily="34" charset="0"/>
                <a:ea typeface="Calibri" panose="020F0502020204030204" pitchFamily="34" charset="0"/>
                <a:cs typeface="Arial" panose="020B0604020202020204" pitchFamily="34" charset="0"/>
              </a:rPr>
              <a:t> umbra </a:t>
            </a:r>
            <a:r>
              <a:rPr lang="en-US" i="1" dirty="0" smtClean="0">
                <a:effectLst/>
                <a:latin typeface="Calibri" panose="020F0502020204030204" pitchFamily="34" charset="0"/>
                <a:ea typeface="Calibri" panose="020F0502020204030204" pitchFamily="34" charset="0"/>
                <a:cs typeface="Arial" panose="020B0604020202020204" pitchFamily="34" charset="0"/>
              </a:rPr>
              <a:t>/ </a:t>
            </a:r>
            <a:r>
              <a:rPr lang="en-US" i="1" dirty="0">
                <a:latin typeface="Calibri" panose="020F0502020204030204" pitchFamily="34" charset="0"/>
                <a:ea typeface="Calibri" panose="020F0502020204030204" pitchFamily="34" charset="0"/>
                <a:cs typeface="Arial" panose="020B0604020202020204" pitchFamily="34" charset="0"/>
              </a:rPr>
              <a:t>T</a:t>
            </a:r>
            <a:r>
              <a:rPr lang="en-US" i="1" dirty="0" smtClean="0">
                <a:effectLst/>
                <a:latin typeface="Calibri" panose="020F0502020204030204" pitchFamily="34" charset="0"/>
                <a:ea typeface="Calibri" panose="020F0502020204030204" pitchFamily="34" charset="0"/>
                <a:cs typeface="Arial" panose="020B0604020202020204" pitchFamily="34" charset="0"/>
              </a:rPr>
              <a:t>he moon passing very close to outer rim of the Umbra.</a:t>
            </a:r>
            <a:endParaRPr lang="en-US" i="1" dirty="0"/>
          </a:p>
        </p:txBody>
      </p:sp>
      <p:sp>
        <p:nvSpPr>
          <p:cNvPr id="7" name="Rectangle 6"/>
          <p:cNvSpPr/>
          <p:nvPr/>
        </p:nvSpPr>
        <p:spPr>
          <a:xfrm>
            <a:off x="5841531" y="5454275"/>
            <a:ext cx="1547218" cy="246221"/>
          </a:xfrm>
          <a:prstGeom prst="rect">
            <a:avLst/>
          </a:prstGeom>
        </p:spPr>
        <p:txBody>
          <a:bodyPr wrap="none">
            <a:spAutoFit/>
          </a:bodyPr>
          <a:lstStyle/>
          <a:p>
            <a:r>
              <a:rPr lang="en-US" sz="1000" dirty="0" err="1" smtClean="0">
                <a:effectLst/>
              </a:rPr>
              <a:t>Simulasi</a:t>
            </a:r>
            <a:r>
              <a:rPr lang="en-US" sz="1000" dirty="0" smtClean="0">
                <a:effectLst/>
              </a:rPr>
              <a:t> </a:t>
            </a:r>
            <a:r>
              <a:rPr lang="en-US" sz="1000" dirty="0" err="1" smtClean="0">
                <a:effectLst/>
              </a:rPr>
              <a:t>oleh</a:t>
            </a:r>
            <a:r>
              <a:rPr lang="en-US" sz="1000" dirty="0" smtClean="0">
                <a:effectLst/>
              </a:rPr>
              <a:t> earthsky.org</a:t>
            </a:r>
            <a:endParaRPr lang="en-US" sz="1000" dirty="0">
              <a:effectLst/>
            </a:endParaRPr>
          </a:p>
        </p:txBody>
      </p:sp>
    </p:spTree>
    <p:extLst>
      <p:ext uri="{BB962C8B-B14F-4D97-AF65-F5344CB8AC3E}">
        <p14:creationId xmlns:p14="http://schemas.microsoft.com/office/powerpoint/2010/main" val="1037474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510</Words>
  <Application>Microsoft Office PowerPoint</Application>
  <PresentationFormat>On-screen Show (4:3)</PresentationFormat>
  <Paragraphs>55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Times New Roman</vt:lpstr>
      <vt:lpstr>Office Theme</vt:lpstr>
      <vt:lpstr>Gerhana Penuh Bulan Total Lunar Eclipse April 04, 2015</vt:lpstr>
      <vt:lpstr>Kandungan / Contents</vt:lpstr>
      <vt:lpstr>Fenomena Gerhana Bulan / Lunar Eclipse Phenomenon</vt:lpstr>
      <vt:lpstr>Kenampakan Gerhana / Eclipse Global Visibility</vt:lpstr>
      <vt:lpstr>Masa Rasmi Gerhana / Eclipse Official Timing</vt:lpstr>
      <vt:lpstr>Masa Rasmi Gerhana / Eclipse Official Timing</vt:lpstr>
      <vt:lpstr>Kekerapan Gerhana Bulan di Negara Brunei / Frequency Of Lunar Eclipse in Brunei</vt:lpstr>
      <vt:lpstr>Kekerapan Gerhana Bulan di Negara Brunei / Frequency Of Lunar Eclipse in Brunei</vt:lpstr>
      <vt:lpstr>Gerhana Penuh Bulan paling pendek dalam abad ke-21 / 21st century’s briefest view of total Lunar Eclipse.</vt:lpstr>
      <vt:lpstr>Cerapan Gerhana Penuh Bulan / Total Lunar Eclipse Observation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Gerhana Penuh Bulan Total Lunar Eclipse April 04, 2015</dc:title>
  <dc:creator>Hazarry Hj Ali Ahmad</dc:creator>
  <cp:lastModifiedBy>Hazarry Hj Ali Ahmad</cp:lastModifiedBy>
  <cp:revision>15</cp:revision>
  <dcterms:created xsi:type="dcterms:W3CDTF">2015-03-31T21:01:27Z</dcterms:created>
  <dcterms:modified xsi:type="dcterms:W3CDTF">2015-03-31T23:08:01Z</dcterms:modified>
</cp:coreProperties>
</file>